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942" r:id="rId2"/>
    <p:sldId id="1949" r:id="rId3"/>
    <p:sldId id="2000" r:id="rId4"/>
    <p:sldId id="2001" r:id="rId5"/>
    <p:sldId id="1973" r:id="rId6"/>
    <p:sldId id="1968" r:id="rId7"/>
    <p:sldId id="1966" r:id="rId8"/>
    <p:sldId id="1967" r:id="rId9"/>
    <p:sldId id="1969" r:id="rId10"/>
    <p:sldId id="1956" r:id="rId11"/>
    <p:sldId id="2008" r:id="rId12"/>
    <p:sldId id="1977" r:id="rId13"/>
    <p:sldId id="2005" r:id="rId14"/>
    <p:sldId id="2004" r:id="rId15"/>
    <p:sldId id="1979" r:id="rId16"/>
    <p:sldId id="1978" r:id="rId17"/>
    <p:sldId id="1981" r:id="rId18"/>
    <p:sldId id="1983" r:id="rId19"/>
    <p:sldId id="1993" r:id="rId20"/>
    <p:sldId id="1994" r:id="rId21"/>
    <p:sldId id="1986" r:id="rId22"/>
    <p:sldId id="2017" r:id="rId23"/>
    <p:sldId id="2021" r:id="rId24"/>
    <p:sldId id="2018" r:id="rId25"/>
    <p:sldId id="2006" r:id="rId26"/>
    <p:sldId id="1988" r:id="rId27"/>
    <p:sldId id="1989" r:id="rId28"/>
    <p:sldId id="1972" r:id="rId29"/>
    <p:sldId id="1958" r:id="rId30"/>
    <p:sldId id="2012" r:id="rId31"/>
    <p:sldId id="2023" r:id="rId32"/>
    <p:sldId id="2013" r:id="rId33"/>
    <p:sldId id="2014" r:id="rId34"/>
    <p:sldId id="1785" r:id="rId35"/>
    <p:sldId id="1990" r:id="rId36"/>
    <p:sldId id="2019" r:id="rId37"/>
    <p:sldId id="2020" r:id="rId38"/>
    <p:sldId id="2015" r:id="rId39"/>
    <p:sldId id="2024" r:id="rId40"/>
    <p:sldId id="1998" r:id="rId41"/>
    <p:sldId id="1772" r:id="rId42"/>
    <p:sldId id="2010" r:id="rId43"/>
    <p:sldId id="1970" r:id="rId44"/>
    <p:sldId id="1997" r:id="rId45"/>
    <p:sldId id="2022" r:id="rId46"/>
    <p:sldId id="18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1"/>
  </p:normalViewPr>
  <p:slideViewPr>
    <p:cSldViewPr snapToGrid="0">
      <p:cViewPr>
        <p:scale>
          <a:sx n="46" d="100"/>
          <a:sy n="46" d="100"/>
        </p:scale>
        <p:origin x="1976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endParaRPr lang="en-US" dirty="0"/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 6105 – Spring 2024</a:t>
            </a:r>
            <a:endParaRPr lang="en-US" dirty="0"/>
          </a:p>
          <a:p>
            <a:r>
              <a:rPr lang="en-US" dirty="0"/>
              <a:t>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93857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 ’76]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Resort to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heuristic: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Greedy algorithms make a locally optimal choice at each stage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r>
              <a:rPr lang="en-US" dirty="0"/>
              <a:t>Sometimes, a greedy strategy does not produce an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impurity measure (P) before splitting </a:t>
            </a:r>
          </a:p>
          <a:p>
            <a:pPr marL="0" indent="0">
              <a:buNone/>
            </a:pPr>
            <a:r>
              <a:rPr lang="en-US" sz="1800" dirty="0"/>
              <a:t>2- Compute impurity measure (M) after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of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Misclassification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3836948"/>
            <a:ext cx="5699083" cy="768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1" y="5492750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61462"/>
              </p:ext>
            </p:extLst>
          </p:nvPr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4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019-7E09-CF6E-A114-05A2AE31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using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8E3F6-361F-9590-EF0D-BEEEFB07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22" y="1825625"/>
            <a:ext cx="835875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B02C7-DF76-BD38-5660-BA861BCFF16C}"/>
              </a:ext>
            </a:extLst>
          </p:cNvPr>
          <p:cNvSpPr txBox="1"/>
          <p:nvPr/>
        </p:nvSpPr>
        <p:spPr>
          <a:xfrm>
            <a:off x="3781425" y="6375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= 0.500 – 0.361 = 0.139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/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Gini = 1- (6/12)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en-US" sz="900" dirty="0"/>
                      <m:t>(6/12)</m:t>
                    </m:r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D71BD-FD17-6FE4-B332-1DA65E21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377" y="3302971"/>
                <a:ext cx="1916623" cy="252057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2936C6-69E6-A4C4-523E-9B287EDECF0D}"/>
              </a:ext>
            </a:extLst>
          </p:cNvPr>
          <p:cNvSpPr txBox="1"/>
          <p:nvPr/>
        </p:nvSpPr>
        <p:spPr>
          <a:xfrm>
            <a:off x="6953250" y="2320070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Play Tennis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C1BB2-F18C-411C-0120-22D9D2122399}"/>
              </a:ext>
            </a:extLst>
          </p:cNvPr>
          <p:cNvSpPr txBox="1"/>
          <p:nvPr/>
        </p:nvSpPr>
        <p:spPr>
          <a:xfrm>
            <a:off x="6648450" y="2800960"/>
            <a:ext cx="17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 Play Tennis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82"/>
            <a:ext cx="89104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tree structure and can be used to support decisions</a:t>
            </a:r>
          </a:p>
          <a:p>
            <a:r>
              <a:rPr lang="en-US" sz="2400" dirty="0"/>
              <a:t>Each internal node 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branch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</a:t>
            </a:r>
            <a:r>
              <a:rPr lang="en-US" sz="2400" dirty="0"/>
              <a:t> of the test</a:t>
            </a:r>
          </a:p>
          <a:p>
            <a:r>
              <a:rPr lang="en-US" sz="2400" dirty="0"/>
              <a:t>Each leaf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C33E-D660-4B6E-30CF-BA51A96E51EC}"/>
              </a:ext>
            </a:extLst>
          </p:cNvPr>
          <p:cNvSpPr txBox="1"/>
          <p:nvPr/>
        </p:nvSpPr>
        <p:spPr>
          <a:xfrm>
            <a:off x="1095375" y="6226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Is weather condition suitable for </a:t>
            </a:r>
            <a:r>
              <a:rPr lang="en-US" sz="1800" dirty="0">
                <a:solidFill>
                  <a:srgbClr val="FF0000"/>
                </a:solidFill>
              </a:rPr>
              <a:t>playing tennis</a:t>
            </a:r>
            <a:r>
              <a:rPr lang="en-US" sz="1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sensitive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small, pure 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4261" y="3870036"/>
          <a:ext cx="5471427" cy="67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4261" y="3870036"/>
                        <a:ext cx="5471427" cy="67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Reduce model complexity 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DDEC9-3DF3-8BDB-CE01-FB953461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8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Columns denote </a:t>
            </a:r>
            <a:r>
              <a:rPr lang="en-US" sz="24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400" dirty="0"/>
              <a:t> Rows denote labeled </a:t>
            </a:r>
            <a:r>
              <a:rPr lang="en-US" sz="2400" dirty="0">
                <a:solidFill>
                  <a:srgbClr val="C00000"/>
                </a:solidFill>
              </a:rPr>
              <a:t>instances</a:t>
            </a:r>
            <a:r>
              <a:rPr lang="en-US" sz="2400" dirty="0"/>
              <a:t> </a:t>
            </a:r>
          </a:p>
          <a:p>
            <a:r>
              <a:rPr lang="en-US" sz="2400" dirty="0"/>
              <a:t>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denotes whether a tennis game was played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8D4EB3-16FA-D3AB-C263-A94DE6F42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20816"/>
              </p:ext>
            </p:extLst>
          </p:nvPr>
        </p:nvGraphicFramePr>
        <p:xfrm>
          <a:off x="6096000" y="1825625"/>
          <a:ext cx="564515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45160" imgH="4635360" progId="">
                  <p:embed/>
                </p:oleObj>
              </mc:Choice>
              <mc:Fallback>
                <p:oleObj name="PBrush" r:id="rId2" imgW="5645160" imgH="463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25625"/>
                        <a:ext cx="564515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3" y="3777673"/>
            <a:ext cx="4542879" cy="2616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838200" y="6411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values of </a:t>
            </a:r>
            <a:r>
              <a:rPr lang="en-US" dirty="0" err="1"/>
              <a:t>ccp_alpha</a:t>
            </a:r>
            <a:r>
              <a:rPr lang="en-US" dirty="0"/>
              <a:t> increase the number of nodes pruned.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dirty="0" err="1"/>
              <a:t>ccp_alpha</a:t>
            </a:r>
            <a:r>
              <a:rPr lang="en-US" dirty="0"/>
              <a:t> is set to zero, the tree overfits.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thus creating a decision tree that generalizes better.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621-DC70-880D-930D-F148C92A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5063-C31F-71BE-F37F-4434F7A98EE3}"/>
              </a:ext>
            </a:extLst>
          </p:cNvPr>
          <p:cNvSpPr txBox="1"/>
          <p:nvPr/>
        </p:nvSpPr>
        <p:spPr>
          <a:xfrm>
            <a:off x="192024" y="1788278"/>
            <a:ext cx="7141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cost complexity pruning recursively finds the node with the “</a:t>
            </a:r>
            <a:r>
              <a:rPr lang="en-US" dirty="0">
                <a:solidFill>
                  <a:srgbClr val="C00000"/>
                </a:solidFill>
              </a:rPr>
              <a:t>weakest link</a:t>
            </a:r>
            <a:r>
              <a:rPr lang="en-US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weakest link is characterized by an effective alpha, where the nodes with the </a:t>
            </a:r>
            <a:r>
              <a:rPr lang="en-US" dirty="0">
                <a:solidFill>
                  <a:srgbClr val="C00000"/>
                </a:solidFill>
              </a:rPr>
              <a:t>smallest effective alpha </a:t>
            </a:r>
            <a:r>
              <a:rPr lang="en-US" dirty="0"/>
              <a:t>are pruned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of cost complexity pruning returns the effective alphas and the corresponding </a:t>
            </a:r>
            <a:r>
              <a:rPr lang="en-US" dirty="0">
                <a:solidFill>
                  <a:srgbClr val="C00000"/>
                </a:solidFill>
              </a:rPr>
              <a:t>total leaf impurities </a:t>
            </a:r>
            <a:r>
              <a:rPr lang="en-US" dirty="0"/>
              <a:t>at each step of the pruning process.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alpha increases, more of the tree is pruned, which increases the total impurity of its leaves.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410FE9-39E1-66DE-9623-CBFD8634B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6457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00862-55D7-944C-5896-950016B88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042354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490154"/>
              </p:ext>
            </p:extLst>
          </p:nvPr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42949"/>
              </p:ext>
            </p:extLst>
          </p:nvPr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987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 a model which classifies all samples into that class will have an excellent accuracy (more than 90%).</a:t>
            </a:r>
          </a:p>
          <a:p>
            <a:pPr marL="0" indent="0">
              <a:buNone/>
            </a:pPr>
            <a:r>
              <a:rPr lang="en-US" dirty="0"/>
              <a:t>In such cases, </a:t>
            </a:r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(Recall)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should be calculated besides accuracy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also possible to design a loss function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class.</a:t>
            </a:r>
          </a:p>
        </p:txBody>
      </p:sp>
    </p:spTree>
    <p:extLst>
      <p:ext uri="{BB962C8B-B14F-4D97-AF65-F5344CB8AC3E}">
        <p14:creationId xmlns:p14="http://schemas.microsoft.com/office/powerpoint/2010/main" val="221300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reducing the size of large classes.</a:t>
            </a:r>
          </a:p>
          <a:p>
            <a:pPr marL="0" indent="0">
              <a:buNone/>
            </a:pPr>
            <a:r>
              <a:rPr lang="en-US" dirty="0"/>
              <a:t>This method is used when large quantity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increasing the size of rare classes.</a:t>
            </a:r>
          </a:p>
          <a:p>
            <a:pPr marL="0" indent="0">
              <a:buNone/>
            </a:pPr>
            <a:r>
              <a:rPr lang="en-US" dirty="0"/>
              <a:t>Oversampling is used when the size of training data is limited.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3F26B53-9C58-2A3B-BBEC-211B83B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32842"/>
              </p:ext>
            </p:extLst>
          </p:nvPr>
        </p:nvGraphicFramePr>
        <p:xfrm>
          <a:off x="1987550" y="2601913"/>
          <a:ext cx="907415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74160" imgH="4070520" progId="">
                  <p:embed/>
                </p:oleObj>
              </mc:Choice>
              <mc:Fallback>
                <p:oleObj name="PBrush" r:id="rId2" imgW="9074160" imgH="407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550" y="2601913"/>
                        <a:ext cx="907415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91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4E6546-DC6E-8D93-90F2-16D817CC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8" y="2400300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4AE1A-AC36-8489-D2E7-D826B001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5A3B1-43DF-136A-7D22-46C46F8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B30ECB-8D7E-C53F-015B-A2C4D998C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450"/>
              </p:ext>
            </p:extLst>
          </p:nvPr>
        </p:nvGraphicFramePr>
        <p:xfrm>
          <a:off x="6457949" y="1825625"/>
          <a:ext cx="53276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327640" imgH="2082960" progId="">
                  <p:embed/>
                </p:oleObj>
              </mc:Choice>
              <mc:Fallback>
                <p:oleObj name="PBrush" r:id="rId3" imgW="5327640" imgH="2082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949" y="1825625"/>
                        <a:ext cx="53276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40C0-13C2-4B5F-9355-064FA7BC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Application of Decision Tree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E5FD041-DE1E-057D-0847-F44BE818D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934" y="1690688"/>
          <a:ext cx="1143279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5944760" imgH="6794640" progId="">
                  <p:embed/>
                </p:oleObj>
              </mc:Choice>
              <mc:Fallback>
                <p:oleObj name="PBrush" r:id="rId2" imgW="15944760" imgH="6794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5FD041-DE1E-057D-0847-F44BE818D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934" y="1690688"/>
                        <a:ext cx="1143279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72E0-5D4E-C061-AC6A-781AE68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D-Tree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F3A9-E1EA-CFE1-AE36-454AAC1C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CART</a:t>
            </a:r>
            <a:r>
              <a:rPr lang="en-US" dirty="0"/>
              <a:t>: Classification And Regression Tree is a non-incremental decision tree inducer for both classification and regression problems. </a:t>
            </a:r>
          </a:p>
          <a:p>
            <a:r>
              <a:rPr lang="en-US" dirty="0">
                <a:solidFill>
                  <a:srgbClr val="C00000"/>
                </a:solidFill>
              </a:rPr>
              <a:t>ID3, C5</a:t>
            </a:r>
            <a:r>
              <a:rPr lang="en-US" dirty="0"/>
              <a:t>: A “decision tree induction algorithm”, developed by Ross Quinlan (1979). ID3 stands for "Iterative </a:t>
            </a:r>
            <a:r>
              <a:rPr lang="en-US" dirty="0" err="1"/>
              <a:t>Dichotomiser</a:t>
            </a:r>
            <a:r>
              <a:rPr lang="en-US" dirty="0"/>
              <a:t> (version) 3". Later versions include C4 (1987), C4.5 (1993), and C5. </a:t>
            </a:r>
          </a:p>
          <a:p>
            <a:r>
              <a:rPr lang="en-US" dirty="0">
                <a:solidFill>
                  <a:srgbClr val="C00000"/>
                </a:solidFill>
              </a:rPr>
              <a:t>SLIQ</a:t>
            </a:r>
            <a:r>
              <a:rPr lang="en-US" dirty="0"/>
              <a:t>: Supervised Learning In Ques uses a fast sub-setting algorithm for determining splits for categorical attributes.</a:t>
            </a:r>
          </a:p>
          <a:p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: Scalable </a:t>
            </a:r>
            <a:r>
              <a:rPr lang="en-US" dirty="0" err="1"/>
              <a:t>PaRallelizable</a:t>
            </a:r>
            <a:r>
              <a:rPr lang="en-US" dirty="0"/>
              <a:t> </a:t>
            </a:r>
            <a:r>
              <a:rPr lang="en-US" dirty="0" err="1"/>
              <a:t>INndution</a:t>
            </a:r>
            <a:r>
              <a:rPr lang="en-US" dirty="0"/>
              <a:t> of decision Trees  is a scalable parallel classifier for data mining. </a:t>
            </a:r>
          </a:p>
          <a:p>
            <a:r>
              <a:rPr lang="en-US" dirty="0">
                <a:solidFill>
                  <a:srgbClr val="C00000"/>
                </a:solidFill>
              </a:rPr>
              <a:t>VFDT</a:t>
            </a:r>
            <a:r>
              <a:rPr lang="en-US" dirty="0"/>
              <a:t>: Very Fast Decision Trees learner reduces training time for large incremental data sets by subsampling the incoming data stream. </a:t>
            </a:r>
          </a:p>
          <a:p>
            <a:r>
              <a:rPr lang="en-US" dirty="0">
                <a:solidFill>
                  <a:srgbClr val="C00000"/>
                </a:solidFill>
              </a:rPr>
              <a:t>EFDT</a:t>
            </a:r>
            <a:r>
              <a:rPr lang="en-US" dirty="0"/>
              <a:t> : Extremely Fast Decision Tree learner is statistically more powerful than VFDT, allowing it to learn more detailed trees from less data.</a:t>
            </a:r>
          </a:p>
        </p:txBody>
      </p:sp>
    </p:spTree>
    <p:extLst>
      <p:ext uri="{BB962C8B-B14F-4D97-AF65-F5344CB8AC3E}">
        <p14:creationId xmlns:p14="http://schemas.microsoft.com/office/powerpoint/2010/main" val="288825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the dataset used in the first assignment in a way that is suitable for decision trees. </a:t>
            </a:r>
          </a:p>
          <a:p>
            <a:endParaRPr lang="en-US" dirty="0"/>
          </a:p>
          <a:p>
            <a:r>
              <a:rPr lang="en-US" dirty="0"/>
              <a:t>Create a binary decision tree using Gini index impurity measure over the cleaned data to predict Resistance (as the label) by </a:t>
            </a:r>
            <a:r>
              <a:rPr lang="en-US" dirty="0" err="1"/>
              <a:t>Patient_Age</a:t>
            </a:r>
            <a:r>
              <a:rPr lang="en-US" dirty="0"/>
              <a:t>, Bacteria, and Antimicrobial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5, 10, 15]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10, 30, 60]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10, 20, 40]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[0.05, 0.01, 0.001, 0.0005] </a:t>
            </a:r>
          </a:p>
          <a:p>
            <a:r>
              <a:rPr lang="en-US" dirty="0" err="1"/>
              <a:t>ccp_alpha</a:t>
            </a:r>
            <a:r>
              <a:rPr lang="en-US" dirty="0"/>
              <a:t> = [0.01, 0.001, 0.0005, 0.0001] </a:t>
            </a:r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, specificity , and sensitivity of the best </a:t>
            </a:r>
            <a:r>
              <a:rPr lang="en-US" dirty="0" err="1"/>
              <a:t>Dtree</a:t>
            </a:r>
            <a:r>
              <a:rPr lang="en-US" dirty="0"/>
              <a:t> on test data using confusion matrix 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Categorical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performance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31601"/>
              </p:ext>
            </p:extLst>
          </p:nvPr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28692"/>
              </p:ext>
            </p:extLst>
          </p:nvPr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52133"/>
              </p:ext>
            </p:extLst>
          </p:nvPr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81414"/>
              </p:ext>
            </p:extLst>
          </p:nvPr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03C98-A666-3EF2-A618-A6AADA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23" y="3429000"/>
            <a:ext cx="5447618" cy="314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8C6E0-B48F-CAF6-71D5-7B718D6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Variables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61B3-A110-9CD4-7A1B-414AB30A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9" y="1788680"/>
            <a:ext cx="10515600" cy="4351338"/>
          </a:xfrm>
        </p:spPr>
        <p:txBody>
          <a:bodyPr/>
          <a:lstStyle/>
          <a:p>
            <a:r>
              <a:rPr lang="en-US" dirty="0"/>
              <a:t>If features are continuous, internal nodes can test the value of a feature against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.</a:t>
            </a:r>
          </a:p>
          <a:p>
            <a:r>
              <a:rPr lang="en-US" dirty="0"/>
              <a:t>Heuristic approaches can be used for finding </a:t>
            </a:r>
            <a:r>
              <a:rPr lang="en-US" dirty="0">
                <a:solidFill>
                  <a:srgbClr val="C00000"/>
                </a:solidFill>
              </a:rPr>
              <a:t>optimal thresholds.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1FA1-F4C5-95B8-EA7D-D20A0DD2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" y="3500644"/>
            <a:ext cx="5453731" cy="31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Random D-Tree from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681037"/>
            <a:ext cx="8810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12118</TotalTime>
  <Words>2320</Words>
  <Application>Microsoft Macintosh PowerPoint</Application>
  <PresentationFormat>Widescreen</PresentationFormat>
  <Paragraphs>266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Decision Tree as a Non-linear Classifier</vt:lpstr>
      <vt:lpstr>Splitting Categorical Variables in D-Tree</vt:lpstr>
      <vt:lpstr>Discretizing Continuous Variables in D-Tree</vt:lpstr>
      <vt:lpstr>Making a Random D-Tree from Data</vt:lpstr>
      <vt:lpstr>Another D-Tree with the Same Data</vt:lpstr>
      <vt:lpstr>PowerPoint Presentation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Selection using Information Gain</vt:lpstr>
      <vt:lpstr>Classification Error</vt:lpstr>
      <vt:lpstr>PowerPoint Presentation</vt:lpstr>
      <vt:lpstr>Entropy</vt:lpstr>
      <vt:lpstr>PowerPoint Presentation</vt:lpstr>
      <vt:lpstr>Comparing Impurity Measures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Avoid overfitting</vt:lpstr>
      <vt:lpstr>Stop Growth (Pre-pruning) techniques </vt:lpstr>
      <vt:lpstr>Example of Hyper-parameters</vt:lpstr>
      <vt:lpstr>Post pruning techniques</vt:lpstr>
      <vt:lpstr>Cost complexity pruning</vt:lpstr>
      <vt:lpstr>Model Assessment</vt:lpstr>
      <vt:lpstr>Preprocessing - Balancing Training Data</vt:lpstr>
      <vt:lpstr>Right Assessment in Imbalanced Data </vt:lpstr>
      <vt:lpstr>Resampling from Imbalanced Data </vt:lpstr>
      <vt:lpstr>Preprocessing - Normalizing Data</vt:lpstr>
      <vt:lpstr>Dealing with missing values in D-tree</vt:lpstr>
      <vt:lpstr>Convert Decision trees to IF-THEN rules</vt:lpstr>
      <vt:lpstr>Application of Decision Tree </vt:lpstr>
      <vt:lpstr>Application of Decision Tree</vt:lpstr>
      <vt:lpstr>Most Common D-Tree Algorithms</vt:lpstr>
      <vt:lpstr>D-Tree Advantages</vt:lpstr>
      <vt:lpstr>D-Tree Disadvantages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Xijing Zhang</cp:lastModifiedBy>
  <cp:revision>181</cp:revision>
  <dcterms:created xsi:type="dcterms:W3CDTF">2023-12-26T07:54:20Z</dcterms:created>
  <dcterms:modified xsi:type="dcterms:W3CDTF">2024-01-31T04:42:07Z</dcterms:modified>
</cp:coreProperties>
</file>